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8" r:id="rId2"/>
    <p:sldId id="271" r:id="rId3"/>
    <p:sldId id="259" r:id="rId4"/>
    <p:sldId id="26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0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CC8D2-4B20-4989-8864-5A7E707E57D7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22CA3-2EAC-4B11-9769-2D4A4C042FA5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21111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22CA3-2EAC-4B11-9769-2D4A4C042FA5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92985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EC71E4-2193-96FD-0B8C-38D444860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89194A5-3728-FB16-4768-C0374DD1E6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A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FF98AB2-8AB5-F3CA-80BE-7B0E5AD26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220BDFD-9204-929B-CE50-BC069E729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A346C48-4B09-8E29-FF6B-431D1F397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20267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C16494-5DC9-1DD0-861B-826C2E9AB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D0722C-C983-1867-D852-97842EE2F9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600249-69A8-0693-FCB4-23FB4C95E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2CA6BDE-67F8-3537-850B-991864C7F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491DEB-04B0-30A8-8264-C1FECCF5A9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43829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89E2E1-3C0D-AA0F-58AA-FAE3BA2F54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93F52B6-E9BF-A963-00EC-008276563A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B54752-85FA-BC0A-3B1D-CE7235563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CA09F9-2D4D-7C2E-96CD-DBA143B3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A68191-18B6-6C35-DB45-8ADDF0CFE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53779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885E64-159F-C276-1331-1F605038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4D929A8-3786-AB21-F101-99F1ACE1B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2D987B-1D59-C4A1-2DE8-C4B45FF6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777678-F79E-F7A4-7540-ACE882CB6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6FD05C-0BFA-39FA-F54F-559FF60CE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8625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FD243E-0AD9-93E5-62E0-2433857E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9C793F7-E836-AB1D-F65C-8E9A655E75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5A34AC-E5CE-D245-99C9-623058F7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C908E6-AD9F-F859-C816-03AC389DA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E8F1869-C0F1-2E42-B8EF-FCE8E293F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10425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604650-33F8-9B17-1A2E-381D666F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DD7A6F1-F724-ADAC-B7B2-C474DAC392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A5AAFF-E327-0A5B-3538-A4542350AF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625768-5DA1-9A6D-B16F-AF4DB799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2B976BD-78D4-FCE6-B53C-6D408C590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2FDC40B-8325-8106-3D4E-6A8070CC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851128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DD6CAF-890F-6D22-0DBF-C2053AECF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C870159-AFE8-D195-05C5-F0172F4C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13541BB-24DA-221E-9FAE-67D1F89873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13397C-1C79-9BA0-A428-31AD0130F8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FD1C706-9D28-F1BE-53FB-06539BA21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E9AE05A-54FA-351F-4561-7B00EDA67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94C0B92-7ACD-F047-CA1B-70830D0C4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03651A3-CC71-866E-4FF4-A4420344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670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30A68D-57DB-F72E-4204-2ED7BD72F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E3DF37F-57B5-FDDA-3173-DA37A5A7D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F774306-0ADF-8680-C0E5-9E4BD9316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CB0B166-C9CC-30B2-5773-2C5994C42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5025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891395E-6E69-BEB9-91BD-8C95B4D7F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152711B-5128-34D0-17C3-4BD4001B9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C1EC38C-8166-5A87-EA9E-EF867B201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5250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F16181-5FA6-6D01-BEF5-17CEF7879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846040-0872-8EB5-74E3-92441B9E7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A8504B1-1AED-9640-4A44-BEFDA7D4C8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13F7F30-9906-05F4-88AD-70B638F2E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348B1D-B22D-DDC2-FBC9-38AE04DE6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B963F0-1D4A-B1E2-DB34-7CFA073C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9505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7EFA8D-1B32-2FED-3BD3-DF931F7F5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4E08587-B5F8-3E23-E589-F5E574DA87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C06A0BE-B5DE-46EB-D172-66FA07B71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EA94D4D-9FAD-C945-0ECB-2C90D24F5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AC76F64-5B84-1810-3D7B-A9F97B99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FBA6DB-9AC9-6B36-30AA-3A3F4ABA1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90459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4359C0C-6939-C522-3BBB-E7ACC16ED1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AU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C6EBFE-AEE4-D411-8371-08B53EB6EE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AU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031F61-D076-284F-4E15-315D96A943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98945D-1A06-4DDE-8935-D57C297E288E}" type="datetimeFigureOut">
              <a:rPr lang="en-AU" smtClean="0"/>
              <a:t>16/02/2026</a:t>
            </a:fld>
            <a:endParaRPr lang="en-AU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4709CB0-6546-6635-688B-9A3C750861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2BA64BA-93F3-B6B7-37C3-E73B34C2A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04C507-19C4-4F9C-B03F-6CF689D6A372}" type="slidenum">
              <a:rPr lang="en-AU" smtClean="0"/>
              <a:t>‹Nr.›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6479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slide" Target="slide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D2A3F5-BBA4-162D-9D18-760047C2B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ECAB15A-F3E2-9654-500C-948FD92A53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80093F-08DC-6770-E1B8-0E5976E5B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"/>
            <a:ext cx="12192000" cy="6840732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1D03838-5FF0-3D9A-4F7E-C128239D6447}"/>
              </a:ext>
            </a:extLst>
          </p:cNvPr>
          <p:cNvSpPr/>
          <p:nvPr/>
        </p:nvSpPr>
        <p:spPr>
          <a:xfrm>
            <a:off x="4672554" y="4438296"/>
            <a:ext cx="3458202" cy="1294537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D12395E-8CBA-3642-0073-2E264060A310}"/>
              </a:ext>
            </a:extLst>
          </p:cNvPr>
          <p:cNvSpPr txBox="1"/>
          <p:nvPr/>
        </p:nvSpPr>
        <p:spPr>
          <a:xfrm>
            <a:off x="4919776" y="4670065"/>
            <a:ext cx="2963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Sie </a:t>
            </a:r>
            <a:r>
              <a:rPr lang="en-AU" sz="1600" dirty="0" err="1">
                <a:solidFill>
                  <a:schemeClr val="bg1"/>
                </a:solidFill>
              </a:rPr>
              <a:t>beginnen</a:t>
            </a:r>
            <a:r>
              <a:rPr lang="en-AU" sz="1600" dirty="0">
                <a:solidFill>
                  <a:schemeClr val="bg1"/>
                </a:solidFill>
              </a:rPr>
              <a:t> das Experiment, in dem Sie </a:t>
            </a:r>
            <a:r>
              <a:rPr lang="en-AU" sz="1600" dirty="0" err="1">
                <a:solidFill>
                  <a:schemeClr val="bg1"/>
                </a:solidFill>
              </a:rPr>
              <a:t>beide</a:t>
            </a:r>
            <a:r>
              <a:rPr lang="en-AU" sz="1600" dirty="0">
                <a:solidFill>
                  <a:schemeClr val="bg1"/>
                </a:solidFill>
              </a:rPr>
              <a:t> auf den Play-Button </a:t>
            </a:r>
            <a:r>
              <a:rPr lang="en-AU" sz="1600" dirty="0" err="1">
                <a:solidFill>
                  <a:schemeClr val="bg1"/>
                </a:solidFill>
              </a:rPr>
              <a:t>drücken</a:t>
            </a:r>
            <a:r>
              <a:rPr lang="en-AU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8EDE29A4-3C49-C3EF-3D4A-9BD180E2BB86}"/>
              </a:ext>
            </a:extLst>
          </p:cNvPr>
          <p:cNvSpPr/>
          <p:nvPr/>
        </p:nvSpPr>
        <p:spPr>
          <a:xfrm rot="829932">
            <a:off x="8017997" y="5481437"/>
            <a:ext cx="1442887" cy="3048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hteck: abgerundete Ecken 13">
            <a:hlinkClick r:id="rId3" action="ppaction://hlinksldjump"/>
            <a:extLst>
              <a:ext uri="{FF2B5EF4-FFF2-40B4-BE49-F238E27FC236}">
                <a16:creationId xmlns:a16="http://schemas.microsoft.com/office/drawing/2014/main" id="{6AACF4A9-0C1C-DE15-9F9D-B7097405D74F}"/>
              </a:ext>
            </a:extLst>
          </p:cNvPr>
          <p:cNvSpPr/>
          <p:nvPr/>
        </p:nvSpPr>
        <p:spPr>
          <a:xfrm>
            <a:off x="9304948" y="5235575"/>
            <a:ext cx="1181100" cy="11811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159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FF5C99-E855-4EDF-986D-0C966BEE7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CF171A1-DEE3-69F6-675E-24851F096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8BE658C-2860-980F-3F07-3A1ED4439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7" name="Rechteck: abgerundete Ecken 6">
            <a:hlinkClick r:id="rId3" action="ppaction://hlinksldjump"/>
            <a:extLst>
              <a:ext uri="{FF2B5EF4-FFF2-40B4-BE49-F238E27FC236}">
                <a16:creationId xmlns:a16="http://schemas.microsoft.com/office/drawing/2014/main" id="{A75DF248-93B4-FDB7-9E3C-92480E7BAE05}"/>
              </a:ext>
            </a:extLst>
          </p:cNvPr>
          <p:cNvSpPr/>
          <p:nvPr/>
        </p:nvSpPr>
        <p:spPr>
          <a:xfrm rot="10800000">
            <a:off x="3976205" y="1741488"/>
            <a:ext cx="546100" cy="53243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63D71180-AC21-3D31-15EB-15AD17BB11F9}"/>
              </a:ext>
            </a:extLst>
          </p:cNvPr>
          <p:cNvSpPr/>
          <p:nvPr/>
        </p:nvSpPr>
        <p:spPr>
          <a:xfrm>
            <a:off x="3999027" y="4464633"/>
            <a:ext cx="3458202" cy="1040817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C6DF12F-6F46-B40C-47E5-38AD562E3BDF}"/>
              </a:ext>
            </a:extLst>
          </p:cNvPr>
          <p:cNvSpPr txBox="1"/>
          <p:nvPr/>
        </p:nvSpPr>
        <p:spPr>
          <a:xfrm>
            <a:off x="4127300" y="4573292"/>
            <a:ext cx="3329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Der Spieler 2 hat </a:t>
            </a:r>
            <a:r>
              <a:rPr lang="en-AU" sz="1600" dirty="0" err="1">
                <a:solidFill>
                  <a:schemeClr val="bg1"/>
                </a:solidFill>
              </a:rPr>
              <a:t>einen</a:t>
            </a:r>
            <a:r>
              <a:rPr lang="en-AU" sz="1600" dirty="0">
                <a:solidFill>
                  <a:schemeClr val="bg1"/>
                </a:solidFill>
              </a:rPr>
              <a:t> </a:t>
            </a:r>
            <a:r>
              <a:rPr lang="en-AU" sz="1600" dirty="0" err="1">
                <a:solidFill>
                  <a:schemeClr val="bg1"/>
                </a:solidFill>
              </a:rPr>
              <a:t>Handwert</a:t>
            </a:r>
            <a:r>
              <a:rPr lang="en-AU" sz="1600" dirty="0">
                <a:solidFill>
                  <a:schemeClr val="bg1"/>
                </a:solidFill>
              </a:rPr>
              <a:t> von 17 und </a:t>
            </a:r>
            <a:r>
              <a:rPr lang="en-AU" sz="1600" dirty="0" err="1">
                <a:solidFill>
                  <a:schemeClr val="bg1"/>
                </a:solidFill>
              </a:rPr>
              <a:t>bewertet</a:t>
            </a:r>
            <a:r>
              <a:rPr lang="en-AU" sz="1600" dirty="0">
                <a:solidFill>
                  <a:schemeClr val="bg1"/>
                </a:solidFill>
              </a:rPr>
              <a:t> nun das Signal, </a:t>
            </a:r>
            <a:r>
              <a:rPr lang="en-AU" sz="1600" dirty="0" err="1">
                <a:solidFill>
                  <a:schemeClr val="bg1"/>
                </a:solidFill>
              </a:rPr>
              <a:t>z.B.</a:t>
            </a:r>
            <a:r>
              <a:rPr lang="en-AU" sz="1600" dirty="0">
                <a:solidFill>
                  <a:schemeClr val="bg1"/>
                </a:solidFill>
              </a:rPr>
              <a:t> </a:t>
            </a:r>
            <a:r>
              <a:rPr lang="en-AU" sz="1600" dirty="0" err="1">
                <a:solidFill>
                  <a:schemeClr val="bg1"/>
                </a:solidFill>
              </a:rPr>
              <a:t>als</a:t>
            </a:r>
            <a:r>
              <a:rPr lang="en-AU" sz="1600" dirty="0">
                <a:solidFill>
                  <a:schemeClr val="bg1"/>
                </a:solidFill>
              </a:rPr>
              <a:t> Bluff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F0A171D2-4834-73E7-831D-54EEB46B99F8}"/>
              </a:ext>
            </a:extLst>
          </p:cNvPr>
          <p:cNvSpPr/>
          <p:nvPr/>
        </p:nvSpPr>
        <p:spPr>
          <a:xfrm rot="16200000">
            <a:off x="3230059" y="3162335"/>
            <a:ext cx="2071266" cy="5333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60BA411-4C24-AF2B-5124-352A3A91A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860071" y="1027906"/>
            <a:ext cx="3475021" cy="1060796"/>
          </a:xfrm>
          <a:prstGeom prst="rect">
            <a:avLst/>
          </a:prstGeom>
        </p:spPr>
      </p:pic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D81F3485-1907-0389-7A25-90273DEF96DF}"/>
              </a:ext>
            </a:extLst>
          </p:cNvPr>
          <p:cNvSpPr/>
          <p:nvPr/>
        </p:nvSpPr>
        <p:spPr>
          <a:xfrm rot="8880238">
            <a:off x="4407322" y="1271513"/>
            <a:ext cx="631208" cy="5333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5898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47DCBD-0062-805A-6EE0-55B72068A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F6DE99C-6E48-EAE5-F828-3B2CBD65C8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5612A6E-D4EC-4BAF-EBC9-9C13AD6BD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39FC649-11E0-EB28-08CD-FCA5B4FC49FF}"/>
              </a:ext>
            </a:extLst>
          </p:cNvPr>
          <p:cNvGrpSpPr/>
          <p:nvPr/>
        </p:nvGrpSpPr>
        <p:grpSpPr>
          <a:xfrm>
            <a:off x="6906384" y="3109784"/>
            <a:ext cx="4390266" cy="2491192"/>
            <a:chOff x="6906384" y="3109784"/>
            <a:chExt cx="4390266" cy="2491192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734E2D28-5FD9-30C9-7AED-2A5910A10EB0}"/>
                </a:ext>
              </a:extLst>
            </p:cNvPr>
            <p:cNvSpPr/>
            <p:nvPr/>
          </p:nvSpPr>
          <p:spPr>
            <a:xfrm>
              <a:off x="7456602" y="3109784"/>
              <a:ext cx="3744798" cy="95208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1D54BEA-666C-5918-5079-D816E44BAD17}"/>
                </a:ext>
              </a:extLst>
            </p:cNvPr>
            <p:cNvSpPr txBox="1"/>
            <p:nvPr/>
          </p:nvSpPr>
          <p:spPr>
            <a:xfrm>
              <a:off x="7522007" y="3156887"/>
              <a:ext cx="3613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solidFill>
                    <a:schemeClr val="bg1"/>
                  </a:solidFill>
                </a:rPr>
                <a:t>Nun </a:t>
              </a:r>
              <a:r>
                <a:rPr lang="en-AU" sz="1600" dirty="0" err="1">
                  <a:solidFill>
                    <a:schemeClr val="bg1"/>
                  </a:solidFill>
                </a:rPr>
                <a:t>werden</a:t>
              </a:r>
              <a:r>
                <a:rPr lang="en-AU" sz="1600" dirty="0">
                  <a:solidFill>
                    <a:schemeClr val="bg1"/>
                  </a:solidFill>
                </a:rPr>
                <a:t> die Karten </a:t>
              </a:r>
              <a:r>
                <a:rPr lang="en-AU" sz="1600" dirty="0" err="1">
                  <a:solidFill>
                    <a:schemeClr val="bg1"/>
                  </a:solidFill>
                </a:rPr>
                <a:t>aufgedeckt</a:t>
              </a:r>
              <a:r>
                <a:rPr lang="en-AU" sz="1600" dirty="0">
                  <a:solidFill>
                    <a:schemeClr val="bg1"/>
                  </a:solidFill>
                </a:rPr>
                <a:t> und </a:t>
              </a:r>
              <a:r>
                <a:rPr lang="en-AU" sz="1600" dirty="0" err="1">
                  <a:solidFill>
                    <a:schemeClr val="bg1"/>
                  </a:solidFill>
                </a:rPr>
                <a:t>im</a:t>
              </a:r>
              <a:r>
                <a:rPr lang="en-AU" sz="1600" dirty="0">
                  <a:solidFill>
                    <a:schemeClr val="bg1"/>
                  </a:solidFill>
                </a:rPr>
                <a:t> User-Display </a:t>
              </a:r>
              <a:r>
                <a:rPr lang="en-AU" sz="1600" dirty="0" err="1">
                  <a:solidFill>
                    <a:schemeClr val="bg1"/>
                  </a:solidFill>
                </a:rPr>
                <a:t>wird</a:t>
              </a:r>
              <a:r>
                <a:rPr lang="en-AU" sz="1600" dirty="0">
                  <a:solidFill>
                    <a:schemeClr val="bg1"/>
                  </a:solidFill>
                </a:rPr>
                <a:t> die Wahl </a:t>
              </a:r>
              <a:r>
                <a:rPr lang="en-AU" sz="1600" dirty="0" err="1">
                  <a:solidFill>
                    <a:schemeClr val="bg1"/>
                  </a:solidFill>
                </a:rPr>
                <a:t>jedes</a:t>
              </a:r>
              <a:r>
                <a:rPr lang="en-AU" sz="1600" dirty="0">
                  <a:solidFill>
                    <a:schemeClr val="bg1"/>
                  </a:solidFill>
                </a:rPr>
                <a:t> Spielers und </a:t>
              </a:r>
              <a:r>
                <a:rPr lang="en-AU" sz="1600" dirty="0" err="1">
                  <a:solidFill>
                    <a:schemeClr val="bg1"/>
                  </a:solidFill>
                </a:rPr>
                <a:t>Ergebnisse</a:t>
              </a:r>
              <a:r>
                <a:rPr lang="en-AU" sz="1600" dirty="0">
                  <a:solidFill>
                    <a:schemeClr val="bg1"/>
                  </a:solidFill>
                </a:rPr>
                <a:t> </a:t>
              </a:r>
              <a:r>
                <a:rPr lang="en-AU" sz="1600" dirty="0" err="1">
                  <a:solidFill>
                    <a:schemeClr val="bg1"/>
                  </a:solidFill>
                </a:rPr>
                <a:t>gezeigt</a:t>
              </a:r>
              <a:endParaRPr lang="en-AU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FC23773A-F081-8C18-4EA8-D5B34F6BC43B}"/>
                </a:ext>
              </a:extLst>
            </p:cNvPr>
            <p:cNvSpPr/>
            <p:nvPr/>
          </p:nvSpPr>
          <p:spPr>
            <a:xfrm rot="7369289">
              <a:off x="6683871" y="4184758"/>
              <a:ext cx="978356" cy="53333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2532CC55-4183-A3A2-CE8F-78D95D6EBE4B}"/>
                </a:ext>
              </a:extLst>
            </p:cNvPr>
            <p:cNvSpPr/>
            <p:nvPr/>
          </p:nvSpPr>
          <p:spPr>
            <a:xfrm>
              <a:off x="7981950" y="4479186"/>
              <a:ext cx="3314700" cy="72787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8EE9FCD6-0614-82B8-C58D-F8CB4D3C6DC7}"/>
                </a:ext>
              </a:extLst>
            </p:cNvPr>
            <p:cNvSpPr txBox="1"/>
            <p:nvPr/>
          </p:nvSpPr>
          <p:spPr>
            <a:xfrm>
              <a:off x="7979050" y="4526289"/>
              <a:ext cx="331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solidFill>
                    <a:schemeClr val="bg1"/>
                  </a:solidFill>
                </a:rPr>
                <a:t>Play </a:t>
              </a:r>
              <a:r>
                <a:rPr lang="en-AU" sz="1600" dirty="0" err="1">
                  <a:solidFill>
                    <a:schemeClr val="bg1"/>
                  </a:solidFill>
                </a:rPr>
                <a:t>klicken</a:t>
              </a:r>
              <a:r>
                <a:rPr lang="en-AU" sz="1600" dirty="0">
                  <a:solidFill>
                    <a:schemeClr val="bg1"/>
                  </a:solidFill>
                </a:rPr>
                <a:t> für </a:t>
              </a:r>
              <a:r>
                <a:rPr lang="en-AU" sz="1600" dirty="0" err="1">
                  <a:solidFill>
                    <a:schemeClr val="bg1"/>
                  </a:solidFill>
                </a:rPr>
                <a:t>nächste</a:t>
              </a:r>
              <a:r>
                <a:rPr lang="en-AU" sz="1600" dirty="0">
                  <a:solidFill>
                    <a:schemeClr val="bg1"/>
                  </a:solidFill>
                </a:rPr>
                <a:t> Runde, in der die Rollen </a:t>
              </a:r>
              <a:r>
                <a:rPr lang="en-AU" sz="1600" dirty="0" err="1">
                  <a:solidFill>
                    <a:schemeClr val="bg1"/>
                  </a:solidFill>
                </a:rPr>
                <a:t>getauscht</a:t>
              </a:r>
              <a:r>
                <a:rPr lang="en-AU" sz="1600" dirty="0">
                  <a:solidFill>
                    <a:schemeClr val="bg1"/>
                  </a:solidFill>
                </a:rPr>
                <a:t> </a:t>
              </a:r>
              <a:r>
                <a:rPr lang="en-AU" sz="1600" dirty="0" err="1">
                  <a:solidFill>
                    <a:schemeClr val="bg1"/>
                  </a:solidFill>
                </a:rPr>
                <a:t>sind</a:t>
              </a:r>
              <a:endParaRPr lang="en-AU" sz="1600" dirty="0">
                <a:solidFill>
                  <a:schemeClr val="bg1"/>
                </a:solidFill>
              </a:endParaRPr>
            </a:p>
          </p:txBody>
        </p:sp>
        <p:sp>
          <p:nvSpPr>
            <p:cNvPr id="13" name="Pfeil: nach rechts 12">
              <a:extLst>
                <a:ext uri="{FF2B5EF4-FFF2-40B4-BE49-F238E27FC236}">
                  <a16:creationId xmlns:a16="http://schemas.microsoft.com/office/drawing/2014/main" id="{AFDB7AE2-F0B2-0FC5-F397-0336310A1652}"/>
                </a:ext>
              </a:extLst>
            </p:cNvPr>
            <p:cNvSpPr/>
            <p:nvPr/>
          </p:nvSpPr>
          <p:spPr>
            <a:xfrm rot="7739416">
              <a:off x="10155110" y="5081941"/>
              <a:ext cx="504741" cy="53333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ADF59538-FA1D-C1B2-C75D-9FB4B288D77F}"/>
              </a:ext>
            </a:extLst>
          </p:cNvPr>
          <p:cNvGrpSpPr/>
          <p:nvPr/>
        </p:nvGrpSpPr>
        <p:grpSpPr>
          <a:xfrm rot="10800000">
            <a:off x="903906" y="1288054"/>
            <a:ext cx="4390266" cy="2491192"/>
            <a:chOff x="6906384" y="3109784"/>
            <a:chExt cx="4390266" cy="2491192"/>
          </a:xfrm>
        </p:grpSpPr>
        <p:sp>
          <p:nvSpPr>
            <p:cNvPr id="24" name="Rechteck: abgerundete Ecken 23">
              <a:extLst>
                <a:ext uri="{FF2B5EF4-FFF2-40B4-BE49-F238E27FC236}">
                  <a16:creationId xmlns:a16="http://schemas.microsoft.com/office/drawing/2014/main" id="{70473A48-34E9-0D32-407C-06BAB398FD47}"/>
                </a:ext>
              </a:extLst>
            </p:cNvPr>
            <p:cNvSpPr/>
            <p:nvPr/>
          </p:nvSpPr>
          <p:spPr>
            <a:xfrm>
              <a:off x="7456602" y="3109784"/>
              <a:ext cx="3744798" cy="95208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C3C563D-6C75-D208-29CF-3CD016C3C188}"/>
                </a:ext>
              </a:extLst>
            </p:cNvPr>
            <p:cNvSpPr txBox="1"/>
            <p:nvPr/>
          </p:nvSpPr>
          <p:spPr>
            <a:xfrm>
              <a:off x="7522007" y="3156887"/>
              <a:ext cx="36139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solidFill>
                    <a:schemeClr val="bg1"/>
                  </a:solidFill>
                </a:rPr>
                <a:t>Nun </a:t>
              </a:r>
              <a:r>
                <a:rPr lang="en-AU" sz="1600" dirty="0" err="1">
                  <a:solidFill>
                    <a:schemeClr val="bg1"/>
                  </a:solidFill>
                </a:rPr>
                <a:t>werden</a:t>
              </a:r>
              <a:r>
                <a:rPr lang="en-AU" sz="1600" dirty="0">
                  <a:solidFill>
                    <a:schemeClr val="bg1"/>
                  </a:solidFill>
                </a:rPr>
                <a:t> die Karten </a:t>
              </a:r>
              <a:r>
                <a:rPr lang="en-AU" sz="1600" dirty="0" err="1">
                  <a:solidFill>
                    <a:schemeClr val="bg1"/>
                  </a:solidFill>
                </a:rPr>
                <a:t>aufgedeckt</a:t>
              </a:r>
              <a:r>
                <a:rPr lang="en-AU" sz="1600" dirty="0">
                  <a:solidFill>
                    <a:schemeClr val="bg1"/>
                  </a:solidFill>
                </a:rPr>
                <a:t> und </a:t>
              </a:r>
              <a:r>
                <a:rPr lang="en-AU" sz="1600" dirty="0" err="1">
                  <a:solidFill>
                    <a:schemeClr val="bg1"/>
                  </a:solidFill>
                </a:rPr>
                <a:t>im</a:t>
              </a:r>
              <a:r>
                <a:rPr lang="en-AU" sz="1600" dirty="0">
                  <a:solidFill>
                    <a:schemeClr val="bg1"/>
                  </a:solidFill>
                </a:rPr>
                <a:t> User-Display </a:t>
              </a:r>
              <a:r>
                <a:rPr lang="en-AU" sz="1600" dirty="0" err="1">
                  <a:solidFill>
                    <a:schemeClr val="bg1"/>
                  </a:solidFill>
                </a:rPr>
                <a:t>wird</a:t>
              </a:r>
              <a:r>
                <a:rPr lang="en-AU" sz="1600" dirty="0">
                  <a:solidFill>
                    <a:schemeClr val="bg1"/>
                  </a:solidFill>
                </a:rPr>
                <a:t> die Wahl </a:t>
              </a:r>
              <a:r>
                <a:rPr lang="en-AU" sz="1600" dirty="0" err="1">
                  <a:solidFill>
                    <a:schemeClr val="bg1"/>
                  </a:solidFill>
                </a:rPr>
                <a:t>jedes</a:t>
              </a:r>
              <a:r>
                <a:rPr lang="en-AU" sz="1600" dirty="0">
                  <a:solidFill>
                    <a:schemeClr val="bg1"/>
                  </a:solidFill>
                </a:rPr>
                <a:t> Spielers und </a:t>
              </a:r>
              <a:r>
                <a:rPr lang="en-AU" sz="1600" dirty="0" err="1">
                  <a:solidFill>
                    <a:schemeClr val="bg1"/>
                  </a:solidFill>
                </a:rPr>
                <a:t>Ergebnisse</a:t>
              </a:r>
              <a:r>
                <a:rPr lang="en-AU" sz="1600" dirty="0">
                  <a:solidFill>
                    <a:schemeClr val="bg1"/>
                  </a:solidFill>
                </a:rPr>
                <a:t> </a:t>
              </a:r>
              <a:r>
                <a:rPr lang="en-AU" sz="1600" dirty="0" err="1">
                  <a:solidFill>
                    <a:schemeClr val="bg1"/>
                  </a:solidFill>
                </a:rPr>
                <a:t>gezeigt</a:t>
              </a:r>
              <a:endParaRPr lang="en-AU" sz="1600" dirty="0">
                <a:solidFill>
                  <a:schemeClr val="bg1"/>
                </a:solidFill>
              </a:endParaRPr>
            </a:p>
          </p:txBody>
        </p:sp>
        <p:sp>
          <p:nvSpPr>
            <p:cNvPr id="26" name="Pfeil: nach rechts 25">
              <a:extLst>
                <a:ext uri="{FF2B5EF4-FFF2-40B4-BE49-F238E27FC236}">
                  <a16:creationId xmlns:a16="http://schemas.microsoft.com/office/drawing/2014/main" id="{58C0400F-1554-CC8B-1166-1D39D9AB1C4A}"/>
                </a:ext>
              </a:extLst>
            </p:cNvPr>
            <p:cNvSpPr/>
            <p:nvPr/>
          </p:nvSpPr>
          <p:spPr>
            <a:xfrm rot="7369289">
              <a:off x="6683871" y="4184758"/>
              <a:ext cx="978356" cy="53333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7" name="Rechteck: abgerundete Ecken 26">
              <a:extLst>
                <a:ext uri="{FF2B5EF4-FFF2-40B4-BE49-F238E27FC236}">
                  <a16:creationId xmlns:a16="http://schemas.microsoft.com/office/drawing/2014/main" id="{BD857B8D-B005-58D7-3F0F-71508101FE1C}"/>
                </a:ext>
              </a:extLst>
            </p:cNvPr>
            <p:cNvSpPr/>
            <p:nvPr/>
          </p:nvSpPr>
          <p:spPr>
            <a:xfrm>
              <a:off x="7981950" y="4479186"/>
              <a:ext cx="3314700" cy="727879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AD443F17-781B-1E9E-9436-7E8E9F9612B2}"/>
                </a:ext>
              </a:extLst>
            </p:cNvPr>
            <p:cNvSpPr txBox="1"/>
            <p:nvPr/>
          </p:nvSpPr>
          <p:spPr>
            <a:xfrm>
              <a:off x="7979050" y="4526289"/>
              <a:ext cx="3317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solidFill>
                    <a:schemeClr val="bg1"/>
                  </a:solidFill>
                </a:rPr>
                <a:t>Play </a:t>
              </a:r>
              <a:r>
                <a:rPr lang="en-AU" sz="1600" dirty="0" err="1">
                  <a:solidFill>
                    <a:schemeClr val="bg1"/>
                  </a:solidFill>
                </a:rPr>
                <a:t>klicken</a:t>
              </a:r>
              <a:r>
                <a:rPr lang="en-AU" sz="1600" dirty="0">
                  <a:solidFill>
                    <a:schemeClr val="bg1"/>
                  </a:solidFill>
                </a:rPr>
                <a:t> für </a:t>
              </a:r>
              <a:r>
                <a:rPr lang="en-AU" sz="1600" dirty="0" err="1">
                  <a:solidFill>
                    <a:schemeClr val="bg1"/>
                  </a:solidFill>
                </a:rPr>
                <a:t>nächste</a:t>
              </a:r>
              <a:r>
                <a:rPr lang="en-AU" sz="1600" dirty="0">
                  <a:solidFill>
                    <a:schemeClr val="bg1"/>
                  </a:solidFill>
                </a:rPr>
                <a:t> Runde, in der die Rollen </a:t>
              </a:r>
              <a:r>
                <a:rPr lang="en-AU" sz="1600" dirty="0" err="1">
                  <a:solidFill>
                    <a:schemeClr val="bg1"/>
                  </a:solidFill>
                </a:rPr>
                <a:t>getauscht</a:t>
              </a:r>
              <a:r>
                <a:rPr lang="en-AU" sz="1600" dirty="0">
                  <a:solidFill>
                    <a:schemeClr val="bg1"/>
                  </a:solidFill>
                </a:rPr>
                <a:t> </a:t>
              </a:r>
              <a:r>
                <a:rPr lang="en-AU" sz="1600" dirty="0" err="1">
                  <a:solidFill>
                    <a:schemeClr val="bg1"/>
                  </a:solidFill>
                </a:rPr>
                <a:t>sind</a:t>
              </a:r>
              <a:endParaRPr lang="en-AU" sz="1600" dirty="0">
                <a:solidFill>
                  <a:schemeClr val="bg1"/>
                </a:solidFill>
              </a:endParaRPr>
            </a:p>
          </p:txBody>
        </p:sp>
        <p:sp>
          <p:nvSpPr>
            <p:cNvPr id="29" name="Pfeil: nach rechts 28">
              <a:extLst>
                <a:ext uri="{FF2B5EF4-FFF2-40B4-BE49-F238E27FC236}">
                  <a16:creationId xmlns:a16="http://schemas.microsoft.com/office/drawing/2014/main" id="{459AD61C-E41F-FBF8-78BB-1CF0ABA50DCE}"/>
                </a:ext>
              </a:extLst>
            </p:cNvPr>
            <p:cNvSpPr/>
            <p:nvPr/>
          </p:nvSpPr>
          <p:spPr>
            <a:xfrm rot="7739416">
              <a:off x="10155110" y="5081941"/>
              <a:ext cx="504741" cy="53333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1737168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7C1B278-9A8E-83A2-2FA9-64704C882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460AA9FF-994A-5D44-4D15-B1A4FFA4C685}"/>
              </a:ext>
            </a:extLst>
          </p:cNvPr>
          <p:cNvSpPr/>
          <p:nvPr/>
        </p:nvSpPr>
        <p:spPr>
          <a:xfrm>
            <a:off x="1403684" y="586374"/>
            <a:ext cx="2223435" cy="5775925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218FFE4-9E25-C9ED-9259-717C58132E52}"/>
              </a:ext>
            </a:extLst>
          </p:cNvPr>
          <p:cNvSpPr/>
          <p:nvPr/>
        </p:nvSpPr>
        <p:spPr>
          <a:xfrm>
            <a:off x="8564881" y="579922"/>
            <a:ext cx="2223435" cy="569815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1FE0DAB7-63E0-58E6-12FF-4E5DDF712139}"/>
              </a:ext>
            </a:extLst>
          </p:cNvPr>
          <p:cNvSpPr/>
          <p:nvPr/>
        </p:nvSpPr>
        <p:spPr>
          <a:xfrm>
            <a:off x="4984282" y="664143"/>
            <a:ext cx="2223435" cy="5698156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778AC2B-61AA-751F-DD83-872A21BD4435}"/>
              </a:ext>
            </a:extLst>
          </p:cNvPr>
          <p:cNvSpPr/>
          <p:nvPr/>
        </p:nvSpPr>
        <p:spPr>
          <a:xfrm>
            <a:off x="3392907" y="911646"/>
            <a:ext cx="2223435" cy="490201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8C6EF9E7-D375-EDAB-7EC4-6C0710153C69}"/>
              </a:ext>
            </a:extLst>
          </p:cNvPr>
          <p:cNvSpPr/>
          <p:nvPr/>
        </p:nvSpPr>
        <p:spPr>
          <a:xfrm>
            <a:off x="6896437" y="911646"/>
            <a:ext cx="2223435" cy="4902013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18" name="Tabelle 17">
            <a:extLst>
              <a:ext uri="{FF2B5EF4-FFF2-40B4-BE49-F238E27FC236}">
                <a16:creationId xmlns:a16="http://schemas.microsoft.com/office/drawing/2014/main" id="{3D65E140-2AC5-0548-C29F-FFDA284E68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831487"/>
              </p:ext>
            </p:extLst>
          </p:nvPr>
        </p:nvGraphicFramePr>
        <p:xfrm>
          <a:off x="2791311" y="3986952"/>
          <a:ext cx="6609379" cy="1656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2840">
                  <a:extLst>
                    <a:ext uri="{9D8B030D-6E8A-4147-A177-3AD203B41FA5}">
                      <a16:colId xmlns:a16="http://schemas.microsoft.com/office/drawing/2014/main" val="381490895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648108801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85150887"/>
                    </a:ext>
                  </a:extLst>
                </a:gridCol>
                <a:gridCol w="1973179">
                  <a:extLst>
                    <a:ext uri="{9D8B030D-6E8A-4147-A177-3AD203B41FA5}">
                      <a16:colId xmlns:a16="http://schemas.microsoft.com/office/drawing/2014/main" val="42086169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AU" sz="1200" b="1" dirty="0" err="1">
                          <a:solidFill>
                            <a:schemeClr val="tx1"/>
                          </a:solidFill>
                        </a:rPr>
                        <a:t>Urteil</a:t>
                      </a:r>
                      <a:r>
                        <a:rPr lang="en-AU" sz="1200" b="1" dirty="0"/>
                        <a:t> </a:t>
                      </a:r>
                      <a:r>
                        <a:rPr lang="en-AU" sz="1200" b="1" dirty="0">
                          <a:solidFill>
                            <a:srgbClr val="FF0000"/>
                          </a:solidFill>
                        </a:rPr>
                        <a:t>(Spieler 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73147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AU" sz="12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/>
                          </a:solidFill>
                        </a:rPr>
                        <a:t>Wahr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AU" sz="1200" dirty="0" err="1">
                          <a:solidFill>
                            <a:schemeClr val="tx1"/>
                          </a:solidFill>
                        </a:rPr>
                        <a:t>korrektes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 Signal)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/>
                          </a:solidFill>
                        </a:rPr>
                        <a:t>Bluff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AU" sz="1200" dirty="0" err="1">
                          <a:solidFill>
                            <a:schemeClr val="tx1"/>
                          </a:solidFill>
                        </a:rPr>
                        <a:t>falsches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 Signal)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530951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200" b="1" dirty="0">
                          <a:solidFill>
                            <a:schemeClr val="tx1"/>
                          </a:solidFill>
                        </a:rPr>
                        <a:t>Signal</a:t>
                      </a:r>
                      <a:r>
                        <a:rPr lang="en-AU" sz="1200" b="1" dirty="0"/>
                        <a:t> </a:t>
                      </a:r>
                      <a:r>
                        <a:rPr lang="en-AU" sz="1200" b="1" dirty="0">
                          <a:solidFill>
                            <a:srgbClr val="00B050"/>
                          </a:solidFill>
                        </a:rPr>
                        <a:t>(Spieler 1)</a:t>
                      </a:r>
                    </a:p>
                    <a:p>
                      <a:endParaRPr lang="en-AU" sz="1200" b="1" dirty="0"/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/>
                          </a:solidFill>
                        </a:rPr>
                        <a:t>Wahr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AU" sz="1200" dirty="0" err="1">
                          <a:solidFill>
                            <a:schemeClr val="tx1"/>
                          </a:solidFill>
                        </a:rPr>
                        <a:t>Korrektes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 Signal)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b="1" dirty="0"/>
                        <a:t>Showdown</a:t>
                      </a:r>
                      <a:r>
                        <a:rPr lang="en-AU" sz="1200" dirty="0"/>
                        <a:t> (</a:t>
                      </a:r>
                      <a:r>
                        <a:rPr lang="en-AU" sz="1200" dirty="0" err="1"/>
                        <a:t>höhere</a:t>
                      </a:r>
                      <a:r>
                        <a:rPr lang="en-AU" sz="1200" dirty="0"/>
                        <a:t> Hand </a:t>
                      </a:r>
                      <a:r>
                        <a:rPr lang="en-AU" sz="1200" dirty="0" err="1"/>
                        <a:t>gewinnt</a:t>
                      </a:r>
                      <a:r>
                        <a:rPr lang="en-AU" sz="1200" dirty="0"/>
                        <a:t>, </a:t>
                      </a:r>
                      <a:r>
                        <a:rPr lang="en-AU" sz="1200" dirty="0" err="1"/>
                        <a:t>über</a:t>
                      </a:r>
                      <a:r>
                        <a:rPr lang="en-AU" sz="1200" dirty="0"/>
                        <a:t> 19 = 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b="1" dirty="0" err="1"/>
                        <a:t>Falscher</a:t>
                      </a:r>
                      <a:r>
                        <a:rPr lang="en-AU" sz="1200" b="1" dirty="0"/>
                        <a:t> Alarm </a:t>
                      </a:r>
                      <a:br>
                        <a:rPr lang="en-AU" sz="1200" dirty="0"/>
                      </a:br>
                      <a:r>
                        <a:rPr lang="en-AU" sz="1200" dirty="0">
                          <a:solidFill>
                            <a:srgbClr val="00B050"/>
                          </a:solidFill>
                        </a:rPr>
                        <a:t>(Spieler 1 </a:t>
                      </a:r>
                      <a:r>
                        <a:rPr lang="en-AU" sz="1200" dirty="0" err="1">
                          <a:solidFill>
                            <a:srgbClr val="00B050"/>
                          </a:solidFill>
                        </a:rPr>
                        <a:t>gewinnt</a:t>
                      </a:r>
                      <a:r>
                        <a:rPr lang="en-AU" sz="12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731978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200" b="1" dirty="0">
                          <a:solidFill>
                            <a:schemeClr val="tx1"/>
                          </a:solidFill>
                        </a:rPr>
                        <a:t>Bluff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br>
                        <a:rPr lang="en-AU" sz="1200" dirty="0">
                          <a:solidFill>
                            <a:schemeClr val="tx1"/>
                          </a:solidFill>
                        </a:rPr>
                      </a:b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AU" sz="1200" dirty="0" err="1">
                          <a:solidFill>
                            <a:schemeClr val="tx1"/>
                          </a:solidFill>
                        </a:rPr>
                        <a:t>falsches</a:t>
                      </a:r>
                      <a:r>
                        <a:rPr lang="en-AU" sz="1200" dirty="0">
                          <a:solidFill>
                            <a:schemeClr val="tx1"/>
                          </a:solidFill>
                        </a:rPr>
                        <a:t> Signal)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b="1" dirty="0" err="1"/>
                        <a:t>Erfolgreiche</a:t>
                      </a:r>
                      <a:r>
                        <a:rPr lang="en-AU" sz="1200" b="1" dirty="0"/>
                        <a:t> </a:t>
                      </a:r>
                      <a:r>
                        <a:rPr lang="en-AU" sz="1200" b="1" dirty="0" err="1"/>
                        <a:t>Täuschung</a:t>
                      </a:r>
                      <a:r>
                        <a:rPr lang="en-AU" sz="1200" b="1" dirty="0"/>
                        <a:t> </a:t>
                      </a:r>
                      <a:br>
                        <a:rPr lang="en-AU" sz="1200" dirty="0"/>
                      </a:br>
                      <a:r>
                        <a:rPr lang="en-AU" sz="1200" dirty="0">
                          <a:solidFill>
                            <a:srgbClr val="00B050"/>
                          </a:solidFill>
                        </a:rPr>
                        <a:t>(Spieler 1 </a:t>
                      </a:r>
                      <a:r>
                        <a:rPr lang="en-AU" sz="1200" dirty="0" err="1">
                          <a:solidFill>
                            <a:srgbClr val="00B050"/>
                          </a:solidFill>
                        </a:rPr>
                        <a:t>gewinnt</a:t>
                      </a:r>
                      <a:r>
                        <a:rPr lang="en-AU" sz="1200" dirty="0">
                          <a:solidFill>
                            <a:srgbClr val="00B05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AU" sz="1200" b="1" dirty="0" err="1"/>
                        <a:t>Erfolglose</a:t>
                      </a:r>
                      <a:r>
                        <a:rPr lang="en-AU" sz="1200" b="1" dirty="0"/>
                        <a:t> </a:t>
                      </a:r>
                      <a:r>
                        <a:rPr lang="en-AU" sz="1200" b="1" dirty="0" err="1"/>
                        <a:t>Täuschung</a:t>
                      </a:r>
                      <a:r>
                        <a:rPr lang="en-AU" sz="1200" b="1" dirty="0"/>
                        <a:t> </a:t>
                      </a:r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(Spieler 2 </a:t>
                      </a:r>
                      <a:r>
                        <a:rPr lang="en-AU" sz="1200" dirty="0" err="1">
                          <a:solidFill>
                            <a:srgbClr val="FF0000"/>
                          </a:solidFill>
                        </a:rPr>
                        <a:t>gewinnt</a:t>
                      </a:r>
                      <a:r>
                        <a:rPr lang="en-AU" sz="1200" dirty="0">
                          <a:solidFill>
                            <a:srgbClr val="FF0000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945385"/>
                  </a:ext>
                </a:extLst>
              </a:tr>
            </a:tbl>
          </a:graphicData>
        </a:graphic>
      </p:graphicFrame>
      <p:pic>
        <p:nvPicPr>
          <p:cNvPr id="21" name="Grafik 20">
            <a:extLst>
              <a:ext uri="{FF2B5EF4-FFF2-40B4-BE49-F238E27FC236}">
                <a16:creationId xmlns:a16="http://schemas.microsoft.com/office/drawing/2014/main" id="{BDF716D5-307D-ECAE-E3E1-B86460001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761571" y="1157925"/>
            <a:ext cx="6639119" cy="1713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38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77A688-F0D8-0EBF-39AB-650B38409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2897F46-306C-5E3F-A297-DB6CDA5BF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A09FEB6-26C8-8958-D2FB-32DDCEE90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EF4157C-9680-7801-70D8-7B9A95C4C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"/>
            <a:ext cx="12192000" cy="6840732"/>
          </a:xfrm>
          <a:prstGeom prst="rect">
            <a:avLst/>
          </a:prstGeom>
        </p:spPr>
      </p:pic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440B626D-C3CF-AA17-C08C-3178D90D24A7}"/>
              </a:ext>
            </a:extLst>
          </p:cNvPr>
          <p:cNvSpPr/>
          <p:nvPr/>
        </p:nvSpPr>
        <p:spPr>
          <a:xfrm>
            <a:off x="4672554" y="4438296"/>
            <a:ext cx="3458202" cy="1294537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53B2026-45F0-CFBE-E38F-0545D2EE6E6C}"/>
              </a:ext>
            </a:extLst>
          </p:cNvPr>
          <p:cNvSpPr txBox="1"/>
          <p:nvPr/>
        </p:nvSpPr>
        <p:spPr>
          <a:xfrm>
            <a:off x="4919776" y="4670065"/>
            <a:ext cx="2963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Sie </a:t>
            </a:r>
            <a:r>
              <a:rPr lang="en-AU" sz="1600" dirty="0" err="1">
                <a:solidFill>
                  <a:schemeClr val="bg1"/>
                </a:solidFill>
              </a:rPr>
              <a:t>beginnen</a:t>
            </a:r>
            <a:r>
              <a:rPr lang="en-AU" sz="1600" dirty="0">
                <a:solidFill>
                  <a:schemeClr val="bg1"/>
                </a:solidFill>
              </a:rPr>
              <a:t> das Experiment, in dem Sie </a:t>
            </a:r>
            <a:r>
              <a:rPr lang="en-AU" sz="1600" dirty="0" err="1">
                <a:solidFill>
                  <a:schemeClr val="bg1"/>
                </a:solidFill>
              </a:rPr>
              <a:t>beide</a:t>
            </a:r>
            <a:r>
              <a:rPr lang="en-AU" sz="1600" dirty="0">
                <a:solidFill>
                  <a:schemeClr val="bg1"/>
                </a:solidFill>
              </a:rPr>
              <a:t> auf den Play-Button </a:t>
            </a:r>
            <a:r>
              <a:rPr lang="en-AU" sz="1600" dirty="0" err="1">
                <a:solidFill>
                  <a:schemeClr val="bg1"/>
                </a:solidFill>
              </a:rPr>
              <a:t>drücken</a:t>
            </a:r>
            <a:r>
              <a:rPr lang="en-AU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C5D8EABB-F77B-E107-C4AE-55027C075794}"/>
              </a:ext>
            </a:extLst>
          </p:cNvPr>
          <p:cNvSpPr/>
          <p:nvPr/>
        </p:nvSpPr>
        <p:spPr>
          <a:xfrm rot="829932">
            <a:off x="8017997" y="5481437"/>
            <a:ext cx="1442887" cy="3048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09458F35-96D6-D938-BFD8-523CC8572DF2}"/>
              </a:ext>
            </a:extLst>
          </p:cNvPr>
          <p:cNvSpPr/>
          <p:nvPr/>
        </p:nvSpPr>
        <p:spPr>
          <a:xfrm rot="10800000">
            <a:off x="4002432" y="1137590"/>
            <a:ext cx="3458202" cy="1294537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63225C1-BDBD-DBC7-0B38-C43CEB3AD355}"/>
              </a:ext>
            </a:extLst>
          </p:cNvPr>
          <p:cNvSpPr txBox="1"/>
          <p:nvPr/>
        </p:nvSpPr>
        <p:spPr>
          <a:xfrm rot="10800000">
            <a:off x="4253586" y="1369359"/>
            <a:ext cx="295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Sie </a:t>
            </a:r>
            <a:r>
              <a:rPr lang="en-AU" sz="1600" dirty="0" err="1">
                <a:solidFill>
                  <a:schemeClr val="bg1"/>
                </a:solidFill>
              </a:rPr>
              <a:t>beginnen</a:t>
            </a:r>
            <a:r>
              <a:rPr lang="en-AU" sz="1600" dirty="0">
                <a:solidFill>
                  <a:schemeClr val="bg1"/>
                </a:solidFill>
              </a:rPr>
              <a:t> das Experiment, in dem Sie </a:t>
            </a:r>
            <a:r>
              <a:rPr lang="en-AU" sz="1600" dirty="0" err="1">
                <a:solidFill>
                  <a:schemeClr val="bg1"/>
                </a:solidFill>
              </a:rPr>
              <a:t>beide</a:t>
            </a:r>
            <a:r>
              <a:rPr lang="en-AU" sz="1600" dirty="0">
                <a:solidFill>
                  <a:schemeClr val="bg1"/>
                </a:solidFill>
              </a:rPr>
              <a:t> auf den Play-Button </a:t>
            </a:r>
            <a:r>
              <a:rPr lang="en-AU" sz="1600" dirty="0" err="1">
                <a:solidFill>
                  <a:schemeClr val="bg1"/>
                </a:solidFill>
              </a:rPr>
              <a:t>drücken</a:t>
            </a:r>
            <a:r>
              <a:rPr lang="en-AU" sz="1600" dirty="0">
                <a:solidFill>
                  <a:schemeClr val="bg1"/>
                </a:solidFill>
              </a:rPr>
              <a:t>. 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9DA85F12-77D4-8B50-0EDF-0E084E132D07}"/>
              </a:ext>
            </a:extLst>
          </p:cNvPr>
          <p:cNvSpPr/>
          <p:nvPr/>
        </p:nvSpPr>
        <p:spPr>
          <a:xfrm rot="11629932">
            <a:off x="2672304" y="1084186"/>
            <a:ext cx="1442887" cy="3048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hteck: abgerundete Ecken 13">
            <a:hlinkClick r:id="rId3" action="ppaction://hlinksldjump"/>
            <a:extLst>
              <a:ext uri="{FF2B5EF4-FFF2-40B4-BE49-F238E27FC236}">
                <a16:creationId xmlns:a16="http://schemas.microsoft.com/office/drawing/2014/main" id="{3E47F764-6D44-36B8-AC98-32D99520D55E}"/>
              </a:ext>
            </a:extLst>
          </p:cNvPr>
          <p:cNvSpPr/>
          <p:nvPr/>
        </p:nvSpPr>
        <p:spPr>
          <a:xfrm>
            <a:off x="9304948" y="5235575"/>
            <a:ext cx="1181100" cy="11811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5" name="Rechteck: abgerundete Ecken 14">
            <a:hlinkClick r:id="rId4" action="ppaction://hlinksldjump"/>
            <a:extLst>
              <a:ext uri="{FF2B5EF4-FFF2-40B4-BE49-F238E27FC236}">
                <a16:creationId xmlns:a16="http://schemas.microsoft.com/office/drawing/2014/main" id="{B5D7446B-6572-A5F5-9BEB-BE5BA1E92C67}"/>
              </a:ext>
            </a:extLst>
          </p:cNvPr>
          <p:cNvSpPr/>
          <p:nvPr/>
        </p:nvSpPr>
        <p:spPr>
          <a:xfrm>
            <a:off x="1647140" y="404813"/>
            <a:ext cx="1181100" cy="11811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71336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2F76C3-03BF-6088-D6E1-C5282A130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B0C8CD-2ADD-F3B9-1D08-5A7E44C3C6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9908105-EE9B-1807-6855-07E7D401D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46"/>
            <a:ext cx="12192000" cy="6843907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9BFA807-BBD8-7BEC-1388-76039DBBDD8E}"/>
              </a:ext>
            </a:extLst>
          </p:cNvPr>
          <p:cNvGrpSpPr/>
          <p:nvPr/>
        </p:nvGrpSpPr>
        <p:grpSpPr>
          <a:xfrm rot="10800000">
            <a:off x="2672304" y="1084186"/>
            <a:ext cx="4788330" cy="1347941"/>
            <a:chOff x="4672554" y="4438296"/>
            <a:chExt cx="4788330" cy="134794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275C587F-43B4-49B6-46F6-A25FC8DF1F35}"/>
                </a:ext>
              </a:extLst>
            </p:cNvPr>
            <p:cNvSpPr/>
            <p:nvPr/>
          </p:nvSpPr>
          <p:spPr>
            <a:xfrm>
              <a:off x="4672554" y="4438296"/>
              <a:ext cx="3458202" cy="129453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6BE41BBB-8F0E-3481-A82A-11088F6E7295}"/>
                </a:ext>
              </a:extLst>
            </p:cNvPr>
            <p:cNvSpPr/>
            <p:nvPr/>
          </p:nvSpPr>
          <p:spPr>
            <a:xfrm rot="829932">
              <a:off x="8017997" y="5481437"/>
              <a:ext cx="1442887" cy="30480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3" name="Rechteck: abgerundete Ecken 12">
            <a:hlinkClick r:id="rId3" action="ppaction://hlinksldjump"/>
            <a:extLst>
              <a:ext uri="{FF2B5EF4-FFF2-40B4-BE49-F238E27FC236}">
                <a16:creationId xmlns:a16="http://schemas.microsoft.com/office/drawing/2014/main" id="{DC5D4F42-EC33-7540-57F9-B79513E83B1F}"/>
              </a:ext>
            </a:extLst>
          </p:cNvPr>
          <p:cNvSpPr/>
          <p:nvPr/>
        </p:nvSpPr>
        <p:spPr>
          <a:xfrm>
            <a:off x="1647140" y="437356"/>
            <a:ext cx="1181100" cy="11811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BBBFBE3D-ECDF-C9BA-4F91-5D561339AC5F}"/>
              </a:ext>
            </a:extLst>
          </p:cNvPr>
          <p:cNvSpPr txBox="1"/>
          <p:nvPr/>
        </p:nvSpPr>
        <p:spPr>
          <a:xfrm rot="10800000">
            <a:off x="4253586" y="1369359"/>
            <a:ext cx="29558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Sie </a:t>
            </a:r>
            <a:r>
              <a:rPr lang="en-AU" sz="1600" dirty="0" err="1">
                <a:solidFill>
                  <a:schemeClr val="bg1"/>
                </a:solidFill>
              </a:rPr>
              <a:t>beginnen</a:t>
            </a:r>
            <a:r>
              <a:rPr lang="en-AU" sz="1600" dirty="0">
                <a:solidFill>
                  <a:schemeClr val="bg1"/>
                </a:solidFill>
              </a:rPr>
              <a:t> das Experiment, in dem Sie </a:t>
            </a:r>
            <a:r>
              <a:rPr lang="en-AU" sz="1600" dirty="0" err="1">
                <a:solidFill>
                  <a:schemeClr val="bg1"/>
                </a:solidFill>
              </a:rPr>
              <a:t>beide</a:t>
            </a:r>
            <a:r>
              <a:rPr lang="en-AU" sz="1600" dirty="0">
                <a:solidFill>
                  <a:schemeClr val="bg1"/>
                </a:solidFill>
              </a:rPr>
              <a:t> auf den Play-Button </a:t>
            </a:r>
            <a:r>
              <a:rPr lang="en-AU" sz="1600" dirty="0" err="1">
                <a:solidFill>
                  <a:schemeClr val="bg1"/>
                </a:solidFill>
              </a:rPr>
              <a:t>drücken</a:t>
            </a:r>
            <a:r>
              <a:rPr lang="en-AU" sz="16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4220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D3473-87EB-1E3E-9537-A5ED7FFE8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CAFFD6-0E4C-8353-072F-A63F2A9DA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B762B1-BF37-CFC4-C475-EBF76D035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C28AA6F-EC9A-9F7A-22DF-13A5A8471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4"/>
            <a:ext cx="12192000" cy="6840732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9804663-73BA-79A9-CB52-56BAB58D0D64}"/>
              </a:ext>
            </a:extLst>
          </p:cNvPr>
          <p:cNvGrpSpPr/>
          <p:nvPr/>
        </p:nvGrpSpPr>
        <p:grpSpPr>
          <a:xfrm>
            <a:off x="4672554" y="4438296"/>
            <a:ext cx="4788330" cy="1347941"/>
            <a:chOff x="4672554" y="4438296"/>
            <a:chExt cx="4788330" cy="1347941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E4861263-1087-9333-E11A-3947E645E958}"/>
                </a:ext>
              </a:extLst>
            </p:cNvPr>
            <p:cNvSpPr/>
            <p:nvPr/>
          </p:nvSpPr>
          <p:spPr>
            <a:xfrm>
              <a:off x="4672554" y="4438296"/>
              <a:ext cx="3458202" cy="1294537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1C4DCC46-80E3-A66A-865E-C90B3FB4DA88}"/>
                </a:ext>
              </a:extLst>
            </p:cNvPr>
            <p:cNvSpPr/>
            <p:nvPr/>
          </p:nvSpPr>
          <p:spPr>
            <a:xfrm rot="829932">
              <a:off x="8017997" y="5481437"/>
              <a:ext cx="1442887" cy="30480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4" name="Rechteck: abgerundete Ecken 13">
            <a:hlinkClick r:id="rId3" action="ppaction://hlinksldjump"/>
            <a:extLst>
              <a:ext uri="{FF2B5EF4-FFF2-40B4-BE49-F238E27FC236}">
                <a16:creationId xmlns:a16="http://schemas.microsoft.com/office/drawing/2014/main" id="{7DFCEDBD-7909-B3B9-D8B3-2544C7DA8AF6}"/>
              </a:ext>
            </a:extLst>
          </p:cNvPr>
          <p:cNvSpPr/>
          <p:nvPr/>
        </p:nvSpPr>
        <p:spPr>
          <a:xfrm>
            <a:off x="9304948" y="5235575"/>
            <a:ext cx="1181100" cy="1181100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6D683294-F6E5-5BF3-16B3-9EE275D28B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973" t="44494" r="8406" b="6940"/>
          <a:stretch>
            <a:fillRect/>
          </a:stretch>
        </p:blipFill>
        <p:spPr>
          <a:xfrm rot="10800000">
            <a:off x="1022348" y="469897"/>
            <a:ext cx="2270158" cy="332381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164B5EE-7C62-182B-E80D-F526771A6011}"/>
              </a:ext>
            </a:extLst>
          </p:cNvPr>
          <p:cNvSpPr txBox="1"/>
          <p:nvPr/>
        </p:nvSpPr>
        <p:spPr>
          <a:xfrm>
            <a:off x="4919776" y="4670065"/>
            <a:ext cx="2963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Sie </a:t>
            </a:r>
            <a:r>
              <a:rPr lang="en-AU" sz="1600" dirty="0" err="1">
                <a:solidFill>
                  <a:schemeClr val="bg1"/>
                </a:solidFill>
              </a:rPr>
              <a:t>beginnen</a:t>
            </a:r>
            <a:r>
              <a:rPr lang="en-AU" sz="1600" dirty="0">
                <a:solidFill>
                  <a:schemeClr val="bg1"/>
                </a:solidFill>
              </a:rPr>
              <a:t> das Experiment, in dem Sie </a:t>
            </a:r>
            <a:r>
              <a:rPr lang="en-AU" sz="1600" dirty="0" err="1">
                <a:solidFill>
                  <a:schemeClr val="bg1"/>
                </a:solidFill>
              </a:rPr>
              <a:t>beide</a:t>
            </a:r>
            <a:r>
              <a:rPr lang="en-AU" sz="1600" dirty="0">
                <a:solidFill>
                  <a:schemeClr val="bg1"/>
                </a:solidFill>
              </a:rPr>
              <a:t> auf den Play-Button </a:t>
            </a:r>
            <a:r>
              <a:rPr lang="en-AU" sz="1600" dirty="0" err="1">
                <a:solidFill>
                  <a:schemeClr val="bg1"/>
                </a:solidFill>
              </a:rPr>
              <a:t>drücken</a:t>
            </a:r>
            <a:r>
              <a:rPr lang="en-AU" sz="1600" dirty="0">
                <a:solidFill>
                  <a:schemeClr val="bg1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796636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060E0-CEB4-A394-660B-99550D194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1275C84-4737-DC6A-C5A3-A9D26EDFED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66D124-F4EE-7460-62E3-3A3BE88D2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F3E41040-9F71-B2FD-4024-A5886CDF9C94}"/>
              </a:ext>
            </a:extLst>
          </p:cNvPr>
          <p:cNvGrpSpPr/>
          <p:nvPr/>
        </p:nvGrpSpPr>
        <p:grpSpPr>
          <a:xfrm>
            <a:off x="3665734" y="3790379"/>
            <a:ext cx="4165525" cy="1372978"/>
            <a:chOff x="2560834" y="4227381"/>
            <a:chExt cx="4165525" cy="1372978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98ABD666-AFDE-56E1-44A6-BC89120E0813}"/>
                </a:ext>
              </a:extLst>
            </p:cNvPr>
            <p:cNvSpPr/>
            <p:nvPr/>
          </p:nvSpPr>
          <p:spPr>
            <a:xfrm>
              <a:off x="3834354" y="4227381"/>
              <a:ext cx="2892005" cy="108444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C2C3B02-04EB-C210-4C31-745774013BA7}"/>
                </a:ext>
              </a:extLst>
            </p:cNvPr>
            <p:cNvSpPr txBox="1"/>
            <p:nvPr/>
          </p:nvSpPr>
          <p:spPr>
            <a:xfrm>
              <a:off x="3962628" y="4354104"/>
              <a:ext cx="27637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solidFill>
                    <a:schemeClr val="bg1"/>
                  </a:solidFill>
                </a:rPr>
                <a:t>Der </a:t>
              </a:r>
              <a:r>
                <a:rPr lang="en-AU" sz="1600" dirty="0" err="1">
                  <a:solidFill>
                    <a:schemeClr val="bg1"/>
                  </a:solidFill>
                </a:rPr>
                <a:t>erste</a:t>
              </a:r>
              <a:r>
                <a:rPr lang="en-AU" sz="1600" dirty="0">
                  <a:solidFill>
                    <a:schemeClr val="bg1"/>
                  </a:solidFill>
                </a:rPr>
                <a:t> Spieler </a:t>
              </a:r>
              <a:r>
                <a:rPr lang="en-AU" sz="1600" dirty="0" err="1">
                  <a:solidFill>
                    <a:schemeClr val="bg1"/>
                  </a:solidFill>
                </a:rPr>
                <a:t>kann</a:t>
              </a:r>
              <a:r>
                <a:rPr lang="en-AU" sz="1600" dirty="0">
                  <a:solidFill>
                    <a:schemeClr val="bg1"/>
                  </a:solidFill>
                </a:rPr>
                <a:t> nun </a:t>
              </a:r>
              <a:r>
                <a:rPr lang="en-AU" sz="1600" dirty="0" err="1">
                  <a:solidFill>
                    <a:schemeClr val="bg1"/>
                  </a:solidFill>
                </a:rPr>
                <a:t>durch</a:t>
              </a:r>
              <a:r>
                <a:rPr lang="en-AU" sz="1600" dirty="0">
                  <a:solidFill>
                    <a:schemeClr val="bg1"/>
                  </a:solidFill>
                </a:rPr>
                <a:t> </a:t>
              </a:r>
              <a:r>
                <a:rPr lang="en-AU" sz="1600" dirty="0" err="1">
                  <a:solidFill>
                    <a:schemeClr val="bg1"/>
                  </a:solidFill>
                </a:rPr>
                <a:t>klicken</a:t>
              </a:r>
              <a:r>
                <a:rPr lang="en-AU" sz="1600" dirty="0">
                  <a:solidFill>
                    <a:schemeClr val="bg1"/>
                  </a:solidFill>
                </a:rPr>
                <a:t> seine </a:t>
              </a:r>
              <a:r>
                <a:rPr lang="en-AU" sz="1600" dirty="0" err="1">
                  <a:solidFill>
                    <a:schemeClr val="bg1"/>
                  </a:solidFill>
                </a:rPr>
                <a:t>erste</a:t>
              </a:r>
              <a:r>
                <a:rPr lang="en-AU" sz="1600" dirty="0">
                  <a:solidFill>
                    <a:schemeClr val="bg1"/>
                  </a:solidFill>
                </a:rPr>
                <a:t> Karte </a:t>
              </a:r>
              <a:r>
                <a:rPr lang="en-AU" sz="1600" dirty="0" err="1">
                  <a:solidFill>
                    <a:schemeClr val="bg1"/>
                  </a:solidFill>
                </a:rPr>
                <a:t>aufdecken</a:t>
              </a:r>
              <a:endParaRPr lang="en-AU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4090D2B0-89AA-047C-B5FA-15D807FED76F}"/>
                </a:ext>
              </a:extLst>
            </p:cNvPr>
            <p:cNvSpPr/>
            <p:nvPr/>
          </p:nvSpPr>
          <p:spPr>
            <a:xfrm rot="9513038">
              <a:off x="2560834" y="5295559"/>
              <a:ext cx="1442887" cy="30480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10" name="Rechteck: abgerundete Ecken 9">
            <a:hlinkClick r:id="rId3" action="ppaction://hlinksldjump"/>
            <a:extLst>
              <a:ext uri="{FF2B5EF4-FFF2-40B4-BE49-F238E27FC236}">
                <a16:creationId xmlns:a16="http://schemas.microsoft.com/office/drawing/2014/main" id="{9D3B31F0-D32D-62D2-B0D7-611E003E234F}"/>
              </a:ext>
            </a:extLst>
          </p:cNvPr>
          <p:cNvSpPr/>
          <p:nvPr/>
        </p:nvSpPr>
        <p:spPr>
          <a:xfrm>
            <a:off x="2650320" y="4874824"/>
            <a:ext cx="1181100" cy="152597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9F783B10-A14C-D49F-0CBB-1E04EE41716F}"/>
              </a:ext>
            </a:extLst>
          </p:cNvPr>
          <p:cNvSpPr/>
          <p:nvPr/>
        </p:nvSpPr>
        <p:spPr>
          <a:xfrm>
            <a:off x="4939254" y="2554179"/>
            <a:ext cx="2892005" cy="1187974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7B4755D-8578-A60B-FBDD-D9F6F89B2D32}"/>
              </a:ext>
            </a:extLst>
          </p:cNvPr>
          <p:cNvSpPr txBox="1"/>
          <p:nvPr/>
        </p:nvSpPr>
        <p:spPr>
          <a:xfrm rot="10800000">
            <a:off x="4939254" y="2766555"/>
            <a:ext cx="27586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Der </a:t>
            </a:r>
            <a:r>
              <a:rPr lang="en-AU" sz="1600" dirty="0" err="1">
                <a:solidFill>
                  <a:schemeClr val="bg1"/>
                </a:solidFill>
              </a:rPr>
              <a:t>erste</a:t>
            </a:r>
            <a:r>
              <a:rPr lang="en-AU" sz="1600" dirty="0">
                <a:solidFill>
                  <a:schemeClr val="bg1"/>
                </a:solidFill>
              </a:rPr>
              <a:t> Spieler </a:t>
            </a:r>
            <a:r>
              <a:rPr lang="en-AU" sz="1600" dirty="0" err="1">
                <a:solidFill>
                  <a:schemeClr val="bg1"/>
                </a:solidFill>
              </a:rPr>
              <a:t>kann</a:t>
            </a:r>
            <a:r>
              <a:rPr lang="en-AU" sz="1600" dirty="0">
                <a:solidFill>
                  <a:schemeClr val="bg1"/>
                </a:solidFill>
              </a:rPr>
              <a:t> nun </a:t>
            </a:r>
            <a:r>
              <a:rPr lang="en-AU" sz="1600" dirty="0" err="1">
                <a:solidFill>
                  <a:schemeClr val="bg1"/>
                </a:solidFill>
              </a:rPr>
              <a:t>durch</a:t>
            </a:r>
            <a:r>
              <a:rPr lang="en-AU" sz="1600" dirty="0">
                <a:solidFill>
                  <a:schemeClr val="bg1"/>
                </a:solidFill>
              </a:rPr>
              <a:t> </a:t>
            </a:r>
            <a:r>
              <a:rPr lang="en-AU" sz="1600" dirty="0" err="1">
                <a:solidFill>
                  <a:schemeClr val="bg1"/>
                </a:solidFill>
              </a:rPr>
              <a:t>klicken</a:t>
            </a:r>
            <a:r>
              <a:rPr lang="en-AU" sz="1600" dirty="0">
                <a:solidFill>
                  <a:schemeClr val="bg1"/>
                </a:solidFill>
              </a:rPr>
              <a:t> seine </a:t>
            </a:r>
            <a:r>
              <a:rPr lang="en-AU" sz="1600" dirty="0" err="1">
                <a:solidFill>
                  <a:schemeClr val="bg1"/>
                </a:solidFill>
              </a:rPr>
              <a:t>erste</a:t>
            </a:r>
            <a:r>
              <a:rPr lang="en-AU" sz="1600" dirty="0">
                <a:solidFill>
                  <a:schemeClr val="bg1"/>
                </a:solidFill>
              </a:rPr>
              <a:t> Karte </a:t>
            </a:r>
            <a:r>
              <a:rPr lang="en-AU" sz="1600" dirty="0" err="1">
                <a:solidFill>
                  <a:schemeClr val="bg1"/>
                </a:solidFill>
              </a:rPr>
              <a:t>aufdecken</a:t>
            </a:r>
            <a:endParaRPr lang="en-A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158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058E28-5846-844D-9ACC-7E4FED261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605B59-E1FC-B3BA-B404-BC9C89B0A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7224289-71A8-0B9C-8372-711A1A6D1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8F7C3E9A-44DE-737B-55DF-6149265808DB}"/>
              </a:ext>
            </a:extLst>
          </p:cNvPr>
          <p:cNvGrpSpPr/>
          <p:nvPr/>
        </p:nvGrpSpPr>
        <p:grpSpPr>
          <a:xfrm rot="10800000">
            <a:off x="4738283" y="1757857"/>
            <a:ext cx="3774059" cy="2695648"/>
            <a:chOff x="2560834" y="2904711"/>
            <a:chExt cx="3774059" cy="2695648"/>
          </a:xfrm>
        </p:grpSpPr>
        <p:sp>
          <p:nvSpPr>
            <p:cNvPr id="7" name="Rechteck: abgerundete Ecken 6">
              <a:extLst>
                <a:ext uri="{FF2B5EF4-FFF2-40B4-BE49-F238E27FC236}">
                  <a16:creationId xmlns:a16="http://schemas.microsoft.com/office/drawing/2014/main" id="{4102EDFF-E424-5318-E49D-86ECDCD33A1A}"/>
                </a:ext>
              </a:extLst>
            </p:cNvPr>
            <p:cNvSpPr/>
            <p:nvPr/>
          </p:nvSpPr>
          <p:spPr>
            <a:xfrm>
              <a:off x="3834357" y="4227383"/>
              <a:ext cx="2419170" cy="118773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1A34A13-9D92-4E80-88D0-4B0D6293CF70}"/>
                </a:ext>
              </a:extLst>
            </p:cNvPr>
            <p:cNvSpPr txBox="1"/>
            <p:nvPr/>
          </p:nvSpPr>
          <p:spPr>
            <a:xfrm>
              <a:off x="3996370" y="4427792"/>
              <a:ext cx="233852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err="1">
                  <a:solidFill>
                    <a:schemeClr val="bg1"/>
                  </a:solidFill>
                </a:rPr>
                <a:t>Anschließend</a:t>
              </a:r>
              <a:r>
                <a:rPr lang="en-AU" sz="1600" dirty="0">
                  <a:solidFill>
                    <a:schemeClr val="bg1"/>
                  </a:solidFill>
                </a:rPr>
                <a:t> </a:t>
              </a:r>
              <a:r>
                <a:rPr lang="en-AU" sz="1600" dirty="0" err="1">
                  <a:solidFill>
                    <a:schemeClr val="bg1"/>
                  </a:solidFill>
                </a:rPr>
                <a:t>kann</a:t>
              </a:r>
              <a:r>
                <a:rPr lang="en-AU" sz="1600" dirty="0">
                  <a:solidFill>
                    <a:schemeClr val="bg1"/>
                  </a:solidFill>
                </a:rPr>
                <a:t> der </a:t>
              </a:r>
              <a:r>
                <a:rPr lang="en-AU" sz="1600" dirty="0" err="1">
                  <a:solidFill>
                    <a:schemeClr val="bg1"/>
                  </a:solidFill>
                </a:rPr>
                <a:t>zweite</a:t>
              </a:r>
              <a:r>
                <a:rPr lang="en-AU" sz="1600" dirty="0">
                  <a:solidFill>
                    <a:schemeClr val="bg1"/>
                  </a:solidFill>
                </a:rPr>
                <a:t> Spieler seine </a:t>
              </a:r>
              <a:r>
                <a:rPr lang="en-AU" sz="1600" dirty="0" err="1">
                  <a:solidFill>
                    <a:schemeClr val="bg1"/>
                  </a:solidFill>
                </a:rPr>
                <a:t>erste</a:t>
              </a:r>
              <a:r>
                <a:rPr lang="en-AU" sz="1600" dirty="0">
                  <a:solidFill>
                    <a:schemeClr val="bg1"/>
                  </a:solidFill>
                </a:rPr>
                <a:t> Karte </a:t>
              </a:r>
              <a:r>
                <a:rPr lang="en-AU" sz="1600" dirty="0" err="1">
                  <a:solidFill>
                    <a:schemeClr val="bg1"/>
                  </a:solidFill>
                </a:rPr>
                <a:t>aufdecken</a:t>
              </a:r>
              <a:endParaRPr lang="en-AU" sz="1600" dirty="0">
                <a:solidFill>
                  <a:schemeClr val="bg1"/>
                </a:solidFill>
              </a:endParaRPr>
            </a:p>
          </p:txBody>
        </p:sp>
        <p:sp>
          <p:nvSpPr>
            <p:cNvPr id="9" name="Pfeil: nach rechts 8">
              <a:extLst>
                <a:ext uri="{FF2B5EF4-FFF2-40B4-BE49-F238E27FC236}">
                  <a16:creationId xmlns:a16="http://schemas.microsoft.com/office/drawing/2014/main" id="{BEACFCC6-368F-A0A5-B605-E19BB08F2599}"/>
                </a:ext>
              </a:extLst>
            </p:cNvPr>
            <p:cNvSpPr/>
            <p:nvPr/>
          </p:nvSpPr>
          <p:spPr>
            <a:xfrm rot="9513038">
              <a:off x="2560834" y="5295559"/>
              <a:ext cx="1442887" cy="30480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Rechteck: abgerundete Ecken 3">
              <a:extLst>
                <a:ext uri="{FF2B5EF4-FFF2-40B4-BE49-F238E27FC236}">
                  <a16:creationId xmlns:a16="http://schemas.microsoft.com/office/drawing/2014/main" id="{FDD19453-92B4-4F94-05E8-D0BE8F53C82F}"/>
                </a:ext>
              </a:extLst>
            </p:cNvPr>
            <p:cNvSpPr/>
            <p:nvPr/>
          </p:nvSpPr>
          <p:spPr>
            <a:xfrm rot="10800000">
              <a:off x="3834357" y="2904711"/>
              <a:ext cx="2419082" cy="1187735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3D6BC1D6-A8A7-959D-DAE4-5CEB0E1A9137}"/>
                </a:ext>
              </a:extLst>
            </p:cNvPr>
            <p:cNvSpPr txBox="1"/>
            <p:nvPr/>
          </p:nvSpPr>
          <p:spPr>
            <a:xfrm rot="10800000">
              <a:off x="3847472" y="3112320"/>
              <a:ext cx="2310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 err="1">
                  <a:solidFill>
                    <a:schemeClr val="bg1"/>
                  </a:solidFill>
                </a:rPr>
                <a:t>Anschließend</a:t>
              </a:r>
              <a:r>
                <a:rPr lang="en-AU" sz="1600" dirty="0">
                  <a:solidFill>
                    <a:schemeClr val="bg1"/>
                  </a:solidFill>
                </a:rPr>
                <a:t> </a:t>
              </a:r>
              <a:r>
                <a:rPr lang="en-AU" sz="1600" dirty="0" err="1">
                  <a:solidFill>
                    <a:schemeClr val="bg1"/>
                  </a:solidFill>
                </a:rPr>
                <a:t>kann</a:t>
              </a:r>
              <a:r>
                <a:rPr lang="en-AU" sz="1600" dirty="0">
                  <a:solidFill>
                    <a:schemeClr val="bg1"/>
                  </a:solidFill>
                </a:rPr>
                <a:t> der </a:t>
              </a:r>
              <a:r>
                <a:rPr lang="en-AU" sz="1600" dirty="0" err="1">
                  <a:solidFill>
                    <a:schemeClr val="bg1"/>
                  </a:solidFill>
                </a:rPr>
                <a:t>zweite</a:t>
              </a:r>
              <a:r>
                <a:rPr lang="en-AU" sz="1600" dirty="0">
                  <a:solidFill>
                    <a:schemeClr val="bg1"/>
                  </a:solidFill>
                </a:rPr>
                <a:t> Spieler seine </a:t>
              </a:r>
              <a:r>
                <a:rPr lang="en-AU" sz="1600" dirty="0" err="1">
                  <a:solidFill>
                    <a:schemeClr val="bg1"/>
                  </a:solidFill>
                </a:rPr>
                <a:t>erste</a:t>
              </a:r>
              <a:r>
                <a:rPr lang="en-AU" sz="1600" dirty="0">
                  <a:solidFill>
                    <a:schemeClr val="bg1"/>
                  </a:solidFill>
                </a:rPr>
                <a:t> Karte </a:t>
              </a:r>
              <a:r>
                <a:rPr lang="en-AU" sz="1600" dirty="0" err="1">
                  <a:solidFill>
                    <a:schemeClr val="bg1"/>
                  </a:solidFill>
                </a:rPr>
                <a:t>aufdecken</a:t>
              </a:r>
              <a:endParaRPr lang="en-AU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echteck: abgerundete Ecken 9">
            <a:hlinkClick r:id="rId3" action="ppaction://hlinksldjump"/>
            <a:extLst>
              <a:ext uri="{FF2B5EF4-FFF2-40B4-BE49-F238E27FC236}">
                <a16:creationId xmlns:a16="http://schemas.microsoft.com/office/drawing/2014/main" id="{06BEA14C-E84D-DE38-D36B-42C5A201AC21}"/>
              </a:ext>
            </a:extLst>
          </p:cNvPr>
          <p:cNvSpPr/>
          <p:nvPr/>
        </p:nvSpPr>
        <p:spPr>
          <a:xfrm rot="10800000">
            <a:off x="8346656" y="520415"/>
            <a:ext cx="1181100" cy="152597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48581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BAB935-06C7-BC9B-DFA8-6B8F639B8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2CF79F6-8F96-0830-308F-E4DC9DB63B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41F4FB8-421A-74AB-CA14-E3E07A029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6" name="Rechteck: abgerundete Ecken 5">
            <a:hlinkClick r:id="rId3" action="ppaction://hlinksldjump"/>
            <a:extLst>
              <a:ext uri="{FF2B5EF4-FFF2-40B4-BE49-F238E27FC236}">
                <a16:creationId xmlns:a16="http://schemas.microsoft.com/office/drawing/2014/main" id="{4F67C750-16F5-6A48-1933-902E83BA8A43}"/>
              </a:ext>
            </a:extLst>
          </p:cNvPr>
          <p:cNvSpPr/>
          <p:nvPr/>
        </p:nvSpPr>
        <p:spPr>
          <a:xfrm>
            <a:off x="1685120" y="4908514"/>
            <a:ext cx="1181100" cy="152597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4CB6E2EA-A5FC-D0AE-53F9-395A9E681F7A}"/>
              </a:ext>
            </a:extLst>
          </p:cNvPr>
          <p:cNvGrpSpPr/>
          <p:nvPr/>
        </p:nvGrpSpPr>
        <p:grpSpPr>
          <a:xfrm>
            <a:off x="2676147" y="3977141"/>
            <a:ext cx="5587841" cy="1192724"/>
            <a:chOff x="1520447" y="4402991"/>
            <a:chExt cx="5587841" cy="1192724"/>
          </a:xfrm>
        </p:grpSpPr>
        <p:sp>
          <p:nvSpPr>
            <p:cNvPr id="8" name="Rechteck: abgerundete Ecken 7">
              <a:extLst>
                <a:ext uri="{FF2B5EF4-FFF2-40B4-BE49-F238E27FC236}">
                  <a16:creationId xmlns:a16="http://schemas.microsoft.com/office/drawing/2014/main" id="{5517D6B8-5A1D-CEB7-E1E5-3B69D839E198}"/>
                </a:ext>
              </a:extLst>
            </p:cNvPr>
            <p:cNvSpPr/>
            <p:nvPr/>
          </p:nvSpPr>
          <p:spPr>
            <a:xfrm>
              <a:off x="3675025" y="4402991"/>
              <a:ext cx="2139615" cy="8561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0C2E429-32B2-37B6-D853-D2FD5779CA9B}"/>
                </a:ext>
              </a:extLst>
            </p:cNvPr>
            <p:cNvSpPr txBox="1"/>
            <p:nvPr/>
          </p:nvSpPr>
          <p:spPr>
            <a:xfrm>
              <a:off x="3906633" y="4544284"/>
              <a:ext cx="32016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solidFill>
                    <a:schemeClr val="bg1"/>
                  </a:solidFill>
                </a:rPr>
                <a:t>Nun die 2. Karte</a:t>
              </a:r>
            </a:p>
          </p:txBody>
        </p:sp>
        <p:sp>
          <p:nvSpPr>
            <p:cNvPr id="10" name="Pfeil: nach rechts 9">
              <a:extLst>
                <a:ext uri="{FF2B5EF4-FFF2-40B4-BE49-F238E27FC236}">
                  <a16:creationId xmlns:a16="http://schemas.microsoft.com/office/drawing/2014/main" id="{5E5FCCE4-DCCD-1F1E-813A-B82240B4F9A6}"/>
                </a:ext>
              </a:extLst>
            </p:cNvPr>
            <p:cNvSpPr/>
            <p:nvPr/>
          </p:nvSpPr>
          <p:spPr>
            <a:xfrm rot="9513038">
              <a:off x="1520447" y="5268645"/>
              <a:ext cx="2409836" cy="327070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30F228CA-0B0A-65FA-7D06-3359B8B2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525801" y="3031773"/>
            <a:ext cx="3444539" cy="87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94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A670D-29CF-E5C4-6A42-64ED4205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F26DF3-722F-E596-D603-C18641748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E387B4F-B4FA-E6F3-AF3E-07508B941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6" name="Rechteck: abgerundete Ecken 5">
            <a:hlinkClick r:id="rId3" action="ppaction://hlinksldjump"/>
            <a:extLst>
              <a:ext uri="{FF2B5EF4-FFF2-40B4-BE49-F238E27FC236}">
                <a16:creationId xmlns:a16="http://schemas.microsoft.com/office/drawing/2014/main" id="{1E3BEAA4-CF30-DC6E-5172-E8DC0404DF4A}"/>
              </a:ext>
            </a:extLst>
          </p:cNvPr>
          <p:cNvSpPr/>
          <p:nvPr/>
        </p:nvSpPr>
        <p:spPr>
          <a:xfrm rot="10800000">
            <a:off x="9337256" y="509146"/>
            <a:ext cx="1181100" cy="1525975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EF40773C-2E6B-3F68-4A71-E552F704E495}"/>
              </a:ext>
            </a:extLst>
          </p:cNvPr>
          <p:cNvGrpSpPr/>
          <p:nvPr/>
        </p:nvGrpSpPr>
        <p:grpSpPr>
          <a:xfrm>
            <a:off x="5233047" y="3032443"/>
            <a:ext cx="3433263" cy="856194"/>
            <a:chOff x="3675025" y="4402991"/>
            <a:chExt cx="3433263" cy="856194"/>
          </a:xfrm>
        </p:grpSpPr>
        <p:sp>
          <p:nvSpPr>
            <p:cNvPr id="15" name="Rechteck: abgerundete Ecken 14">
              <a:extLst>
                <a:ext uri="{FF2B5EF4-FFF2-40B4-BE49-F238E27FC236}">
                  <a16:creationId xmlns:a16="http://schemas.microsoft.com/office/drawing/2014/main" id="{B2EC87DE-CE4F-6DED-AEBE-8E548327D584}"/>
                </a:ext>
              </a:extLst>
            </p:cNvPr>
            <p:cNvSpPr/>
            <p:nvPr/>
          </p:nvSpPr>
          <p:spPr>
            <a:xfrm>
              <a:off x="3675025" y="4402991"/>
              <a:ext cx="2139615" cy="85619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298E8C89-404B-0D48-13CA-2C586F98B6D7}"/>
                </a:ext>
              </a:extLst>
            </p:cNvPr>
            <p:cNvSpPr txBox="1"/>
            <p:nvPr/>
          </p:nvSpPr>
          <p:spPr>
            <a:xfrm>
              <a:off x="3906633" y="4544284"/>
              <a:ext cx="32016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AU" sz="1600" dirty="0">
                  <a:solidFill>
                    <a:schemeClr val="bg1"/>
                  </a:solidFill>
                </a:rPr>
                <a:t>Nun die 2. Karte</a:t>
              </a:r>
            </a:p>
          </p:txBody>
        </p:sp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4A742C8C-C935-E2C6-6F3F-2AB1363D13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928123" y="2087075"/>
            <a:ext cx="3444539" cy="877900"/>
          </a:xfrm>
          <a:prstGeom prst="rect">
            <a:avLst/>
          </a:prstGeom>
        </p:spPr>
      </p:pic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9A4E2A7F-4039-5A54-DF77-3AC6AC17BB98}"/>
              </a:ext>
            </a:extLst>
          </p:cNvPr>
          <p:cNvSpPr/>
          <p:nvPr/>
        </p:nvSpPr>
        <p:spPr>
          <a:xfrm rot="20313038">
            <a:off x="7117493" y="1773770"/>
            <a:ext cx="2409836" cy="32707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04756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2A274B-9463-7E85-AB7B-FCFA2DBB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BA39F59-1030-649E-8147-BAA2BDDA0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407634A-29E7-2BA9-2634-CA8D1952C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5"/>
            <a:ext cx="12192000" cy="6856610"/>
          </a:xfrm>
          <a:prstGeom prst="rect">
            <a:avLst/>
          </a:prstGeom>
        </p:spPr>
      </p:pic>
      <p:sp>
        <p:nvSpPr>
          <p:cNvPr id="6" name="Rechteck: abgerundete Ecken 5">
            <a:hlinkClick r:id="rId3" action="ppaction://hlinksldjump"/>
            <a:extLst>
              <a:ext uri="{FF2B5EF4-FFF2-40B4-BE49-F238E27FC236}">
                <a16:creationId xmlns:a16="http://schemas.microsoft.com/office/drawing/2014/main" id="{DC7B8153-BFB5-1676-1AB3-1C8F53829896}"/>
              </a:ext>
            </a:extLst>
          </p:cNvPr>
          <p:cNvSpPr/>
          <p:nvPr/>
        </p:nvSpPr>
        <p:spPr>
          <a:xfrm>
            <a:off x="8242300" y="3517900"/>
            <a:ext cx="546100" cy="532431"/>
          </a:xfrm>
          <a:prstGeom prst="round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2D012DF-CEFA-2098-AE0D-D48FB7A0F1B2}"/>
              </a:ext>
            </a:extLst>
          </p:cNvPr>
          <p:cNvSpPr/>
          <p:nvPr/>
        </p:nvSpPr>
        <p:spPr>
          <a:xfrm>
            <a:off x="3999027" y="4464634"/>
            <a:ext cx="3458202" cy="1078916"/>
          </a:xfrm>
          <a:prstGeom prst="round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CE62ED7-1D53-B627-BDDC-443A04670802}"/>
              </a:ext>
            </a:extLst>
          </p:cNvPr>
          <p:cNvSpPr txBox="1"/>
          <p:nvPr/>
        </p:nvSpPr>
        <p:spPr>
          <a:xfrm>
            <a:off x="4063163" y="4574296"/>
            <a:ext cx="3329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>
                <a:solidFill>
                  <a:schemeClr val="bg1"/>
                </a:solidFill>
              </a:rPr>
              <a:t>Nun </a:t>
            </a:r>
            <a:r>
              <a:rPr lang="en-AU" sz="1600" dirty="0" err="1">
                <a:solidFill>
                  <a:schemeClr val="bg1"/>
                </a:solidFill>
              </a:rPr>
              <a:t>wählt</a:t>
            </a:r>
            <a:r>
              <a:rPr lang="en-AU" sz="1600" dirty="0">
                <a:solidFill>
                  <a:schemeClr val="bg1"/>
                </a:solidFill>
              </a:rPr>
              <a:t> der Spieler 1 </a:t>
            </a:r>
            <a:r>
              <a:rPr lang="en-AU" sz="1600" dirty="0" err="1">
                <a:solidFill>
                  <a:schemeClr val="bg1"/>
                </a:solidFill>
              </a:rPr>
              <a:t>ein</a:t>
            </a:r>
            <a:r>
              <a:rPr lang="en-AU" sz="1600" dirty="0">
                <a:solidFill>
                  <a:schemeClr val="bg1"/>
                </a:solidFill>
              </a:rPr>
              <a:t> Signal </a:t>
            </a:r>
            <a:r>
              <a:rPr lang="en-AU" sz="1600" dirty="0" err="1">
                <a:solidFill>
                  <a:schemeClr val="bg1"/>
                </a:solidFill>
              </a:rPr>
              <a:t>aus.</a:t>
            </a:r>
            <a:r>
              <a:rPr lang="en-AU" sz="1600" dirty="0">
                <a:solidFill>
                  <a:schemeClr val="bg1"/>
                </a:solidFill>
              </a:rPr>
              <a:t> Der </a:t>
            </a:r>
            <a:r>
              <a:rPr lang="en-AU" sz="1600" dirty="0" err="1">
                <a:solidFill>
                  <a:schemeClr val="bg1"/>
                </a:solidFill>
              </a:rPr>
              <a:t>Handwert</a:t>
            </a:r>
            <a:r>
              <a:rPr lang="en-AU" sz="1600" dirty="0">
                <a:solidFill>
                  <a:schemeClr val="bg1"/>
                </a:solidFill>
              </a:rPr>
              <a:t> </a:t>
            </a:r>
            <a:r>
              <a:rPr lang="en-AU" sz="1600" dirty="0" err="1">
                <a:solidFill>
                  <a:schemeClr val="bg1"/>
                </a:solidFill>
              </a:rPr>
              <a:t>ist</a:t>
            </a:r>
            <a:r>
              <a:rPr lang="en-AU" sz="1600" dirty="0">
                <a:solidFill>
                  <a:schemeClr val="bg1"/>
                </a:solidFill>
              </a:rPr>
              <a:t> </a:t>
            </a:r>
            <a:r>
              <a:rPr lang="en-AU" sz="1600" dirty="0" err="1">
                <a:solidFill>
                  <a:schemeClr val="bg1"/>
                </a:solidFill>
              </a:rPr>
              <a:t>hier</a:t>
            </a:r>
            <a:r>
              <a:rPr lang="en-AU" sz="1600" dirty="0">
                <a:solidFill>
                  <a:schemeClr val="bg1"/>
                </a:solidFill>
              </a:rPr>
              <a:t> 19, </a:t>
            </a:r>
            <a:r>
              <a:rPr lang="en-AU" sz="1600" dirty="0" err="1">
                <a:solidFill>
                  <a:schemeClr val="bg1"/>
                </a:solidFill>
              </a:rPr>
              <a:t>z.B.</a:t>
            </a:r>
            <a:r>
              <a:rPr lang="en-AU" sz="1600" dirty="0">
                <a:solidFill>
                  <a:schemeClr val="bg1"/>
                </a:solidFill>
              </a:rPr>
              <a:t> </a:t>
            </a:r>
            <a:r>
              <a:rPr lang="en-AU" sz="1600" dirty="0" err="1">
                <a:solidFill>
                  <a:schemeClr val="bg1"/>
                </a:solidFill>
              </a:rPr>
              <a:t>hoch</a:t>
            </a:r>
            <a:r>
              <a:rPr lang="en-AU" sz="1600" dirty="0">
                <a:solidFill>
                  <a:schemeClr val="bg1"/>
                </a:solidFill>
              </a:rPr>
              <a:t> </a:t>
            </a:r>
            <a:r>
              <a:rPr lang="en-AU" sz="1600" dirty="0" err="1">
                <a:solidFill>
                  <a:schemeClr val="bg1"/>
                </a:solidFill>
              </a:rPr>
              <a:t>angesagt</a:t>
            </a:r>
            <a:r>
              <a:rPr lang="en-AU" sz="1600" dirty="0">
                <a:solidFill>
                  <a:schemeClr val="bg1"/>
                </a:solidFill>
              </a:rPr>
              <a:t> (</a:t>
            </a:r>
            <a:r>
              <a:rPr lang="en-AU" sz="1600" dirty="0" err="1">
                <a:solidFill>
                  <a:schemeClr val="bg1"/>
                </a:solidFill>
              </a:rPr>
              <a:t>korrektes</a:t>
            </a:r>
            <a:r>
              <a:rPr lang="en-AU" sz="1600" dirty="0">
                <a:solidFill>
                  <a:schemeClr val="bg1"/>
                </a:solidFill>
              </a:rPr>
              <a:t> Signal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8D5EB5B9-DD55-0EFB-59E1-ED28EB1B861D}"/>
              </a:ext>
            </a:extLst>
          </p:cNvPr>
          <p:cNvSpPr/>
          <p:nvPr/>
        </p:nvSpPr>
        <p:spPr>
          <a:xfrm rot="19094705">
            <a:off x="6966212" y="4032051"/>
            <a:ext cx="1365281" cy="5333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A2FCA4CE-BB67-51E6-6B91-2F79836BBE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358489" y="1251662"/>
            <a:ext cx="3475021" cy="1097375"/>
          </a:xfrm>
          <a:prstGeom prst="rect">
            <a:avLst/>
          </a:prstGeom>
        </p:spPr>
      </p:pic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E13C4861-FB40-A10E-EE5C-D0C6AEE0EF86}"/>
              </a:ext>
            </a:extLst>
          </p:cNvPr>
          <p:cNvSpPr/>
          <p:nvPr/>
        </p:nvSpPr>
        <p:spPr>
          <a:xfrm rot="3625161">
            <a:off x="7225873" y="2624595"/>
            <a:ext cx="1370565" cy="53333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387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</Words>
  <Application>Microsoft Office PowerPoint</Application>
  <PresentationFormat>Breitbild</PresentationFormat>
  <Paragraphs>29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Ludwig Schmauder</dc:creator>
  <cp:lastModifiedBy>Ludwig Schmauder</cp:lastModifiedBy>
  <cp:revision>11</cp:revision>
  <dcterms:created xsi:type="dcterms:W3CDTF">2025-10-31T13:38:18Z</dcterms:created>
  <dcterms:modified xsi:type="dcterms:W3CDTF">2026-02-16T12:20:18Z</dcterms:modified>
</cp:coreProperties>
</file>